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mf" ContentType="image/x-wmf"/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26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21.wmf"/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 sz="2800">
                <a:latin typeface="Times New Roman" panose="02020603050405020304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8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tags" Target="../tags/tag97.xml"/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tags" Target="../tags/tag9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0.xml"/><Relationship Id="rId3" Type="http://schemas.openxmlformats.org/officeDocument/2006/relationships/image" Target="../media/image28.wmf"/><Relationship Id="rId2" Type="http://schemas.openxmlformats.org/officeDocument/2006/relationships/oleObject" Target="../embeddings/oleObject16.bin"/><Relationship Id="rId1" Type="http://schemas.openxmlformats.org/officeDocument/2006/relationships/tags" Target="../tags/tag9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image" Target="../media/image29.png"/><Relationship Id="rId1" Type="http://schemas.openxmlformats.org/officeDocument/2006/relationships/tags" Target="../tags/tag10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wmf"/><Relationship Id="rId8" Type="http://schemas.openxmlformats.org/officeDocument/2006/relationships/oleObject" Target="../embeddings/oleObject19.bin"/><Relationship Id="rId7" Type="http://schemas.openxmlformats.org/officeDocument/2006/relationships/tags" Target="../tags/tag105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8.bin"/><Relationship Id="rId4" Type="http://schemas.openxmlformats.org/officeDocument/2006/relationships/tags" Target="../tags/tag104.xml"/><Relationship Id="rId3" Type="http://schemas.openxmlformats.org/officeDocument/2006/relationships/image" Target="../media/image30.wmf"/><Relationship Id="rId2" Type="http://schemas.openxmlformats.org/officeDocument/2006/relationships/oleObject" Target="../embeddings/oleObject17.bin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6.xml"/><Relationship Id="rId1" Type="http://schemas.openxmlformats.org/officeDocument/2006/relationships/tags" Target="../tags/tag10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.xml"/><Relationship Id="rId4" Type="http://schemas.openxmlformats.org/officeDocument/2006/relationships/image" Target="../media/image34.jpeg"/><Relationship Id="rId3" Type="http://schemas.openxmlformats.org/officeDocument/2006/relationships/tags" Target="../tags/tag108.xml"/><Relationship Id="rId2" Type="http://schemas.openxmlformats.org/officeDocument/2006/relationships/image" Target="../media/image33.jpeg"/><Relationship Id="rId1" Type="http://schemas.openxmlformats.org/officeDocument/2006/relationships/tags" Target="../tags/tag10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5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1.bin"/><Relationship Id="rId4" Type="http://schemas.openxmlformats.org/officeDocument/2006/relationships/tags" Target="../tags/tag114.xml"/><Relationship Id="rId3" Type="http://schemas.openxmlformats.org/officeDocument/2006/relationships/image" Target="../media/image35.wmf"/><Relationship Id="rId2" Type="http://schemas.openxmlformats.org/officeDocument/2006/relationships/oleObject" Target="../embeddings/oleObject20.bin"/><Relationship Id="rId1" Type="http://schemas.openxmlformats.org/officeDocument/2006/relationships/tags" Target="../tags/tag1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0.xml"/><Relationship Id="rId3" Type="http://schemas.openxmlformats.org/officeDocument/2006/relationships/image" Target="../media/image37.wmf"/><Relationship Id="rId2" Type="http://schemas.openxmlformats.org/officeDocument/2006/relationships/oleObject" Target="../embeddings/oleObject22.bin"/><Relationship Id="rId1" Type="http://schemas.openxmlformats.org/officeDocument/2006/relationships/tags" Target="../tags/tag1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3" Type="http://schemas.openxmlformats.org/officeDocument/2006/relationships/image" Target="../media/image38.wmf"/><Relationship Id="rId2" Type="http://schemas.openxmlformats.org/officeDocument/2006/relationships/oleObject" Target="../embeddings/oleObject23.bin"/><Relationship Id="rId1" Type="http://schemas.openxmlformats.org/officeDocument/2006/relationships/hyperlink" Target="..\&#32032;&#26448;\&#35762;&#31295;&#20869;&#23481;\&#31532;&#19968;&#31456;%20&#21021;&#35782;&#35745;&#31639;&#26426;.ppt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4.jpeg"/><Relationship Id="rId2" Type="http://schemas.openxmlformats.org/officeDocument/2006/relationships/tags" Target="../tags/tag68.xml"/><Relationship Id="rId1" Type="http://schemas.openxmlformats.org/officeDocument/2006/relationships/hyperlink" Target="mailto:zhaofn@bit.edu.cn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image" Target="../media/image8.jpeg"/><Relationship Id="rId7" Type="http://schemas.openxmlformats.org/officeDocument/2006/relationships/tags" Target="../tags/tag73.xml"/><Relationship Id="rId6" Type="http://schemas.openxmlformats.org/officeDocument/2006/relationships/image" Target="../media/image7.jpeg"/><Relationship Id="rId5" Type="http://schemas.openxmlformats.org/officeDocument/2006/relationships/tags" Target="../tags/tag72.xml"/><Relationship Id="rId4" Type="http://schemas.openxmlformats.org/officeDocument/2006/relationships/image" Target="../media/image6.jpeg"/><Relationship Id="rId3" Type="http://schemas.openxmlformats.org/officeDocument/2006/relationships/tags" Target="../tags/tag71.xml"/><Relationship Id="rId2" Type="http://schemas.openxmlformats.org/officeDocument/2006/relationships/image" Target="../media/image5.jpe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6.xml"/><Relationship Id="rId12" Type="http://schemas.openxmlformats.org/officeDocument/2006/relationships/image" Target="../media/image10.jpeg"/><Relationship Id="rId11" Type="http://schemas.openxmlformats.org/officeDocument/2006/relationships/tags" Target="../tags/tag75.xml"/><Relationship Id="rId10" Type="http://schemas.openxmlformats.org/officeDocument/2006/relationships/image" Target="../media/image9.jpeg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79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Relationship Id="rId3" Type="http://schemas.openxmlformats.org/officeDocument/2006/relationships/tags" Target="../tags/tag78.xml"/><Relationship Id="rId2" Type="http://schemas.openxmlformats.org/officeDocument/2006/relationships/image" Target="../media/image11.png"/><Relationship Id="rId1" Type="http://schemas.openxmlformats.org/officeDocument/2006/relationships/tags" Target="../tags/tag7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83.xml"/><Relationship Id="rId7" Type="http://schemas.openxmlformats.org/officeDocument/2006/relationships/image" Target="../media/image15.wmf"/><Relationship Id="rId6" Type="http://schemas.openxmlformats.org/officeDocument/2006/relationships/oleObject" Target="../embeddings/oleObject5.bin"/><Relationship Id="rId5" Type="http://schemas.openxmlformats.org/officeDocument/2006/relationships/tags" Target="../tags/tag82.xml"/><Relationship Id="rId4" Type="http://schemas.openxmlformats.org/officeDocument/2006/relationships/image" Target="../media/image14.jpeg"/><Relationship Id="rId3" Type="http://schemas.openxmlformats.org/officeDocument/2006/relationships/tags" Target="../tags/tag81.xml"/><Relationship Id="rId2" Type="http://schemas.openxmlformats.org/officeDocument/2006/relationships/image" Target="../media/image13.jpeg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4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oleObject" Target="../embeddings/oleObject8.bin"/><Relationship Id="rId7" Type="http://schemas.openxmlformats.org/officeDocument/2006/relationships/tags" Target="../tags/tag87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4" Type="http://schemas.openxmlformats.org/officeDocument/2006/relationships/tags" Target="../tags/tag86.xml"/><Relationship Id="rId3" Type="http://schemas.openxmlformats.org/officeDocument/2006/relationships/image" Target="../media/image17.wmf"/><Relationship Id="rId2" Type="http://schemas.openxmlformats.org/officeDocument/2006/relationships/oleObject" Target="../embeddings/oleObject6.bin"/><Relationship Id="rId18" Type="http://schemas.openxmlformats.org/officeDocument/2006/relationships/vmlDrawing" Target="../drawings/vmlDrawing5.v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90.xml"/><Relationship Id="rId15" Type="http://schemas.openxmlformats.org/officeDocument/2006/relationships/image" Target="../media/image21.wmf"/><Relationship Id="rId14" Type="http://schemas.openxmlformats.org/officeDocument/2006/relationships/oleObject" Target="../embeddings/oleObject10.bin"/><Relationship Id="rId13" Type="http://schemas.openxmlformats.org/officeDocument/2006/relationships/tags" Target="../tags/tag89.xml"/><Relationship Id="rId12" Type="http://schemas.openxmlformats.org/officeDocument/2006/relationships/image" Target="../media/image20.wmf"/><Relationship Id="rId11" Type="http://schemas.openxmlformats.org/officeDocument/2006/relationships/oleObject" Target="../embeddings/oleObject9.bin"/><Relationship Id="rId10" Type="http://schemas.openxmlformats.org/officeDocument/2006/relationships/tags" Target="../tags/tag88.xml"/><Relationship Id="rId1" Type="http://schemas.openxmlformats.org/officeDocument/2006/relationships/tags" Target="../tags/tag8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image" Target="../media/image24.wmf"/><Relationship Id="rId7" Type="http://schemas.openxmlformats.org/officeDocument/2006/relationships/oleObject" Target="../embeddings/oleObject12.bin"/><Relationship Id="rId6" Type="http://schemas.openxmlformats.org/officeDocument/2006/relationships/tags" Target="../tags/tag93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1.bin"/><Relationship Id="rId3" Type="http://schemas.openxmlformats.org/officeDocument/2006/relationships/tags" Target="../tags/tag92.xml"/><Relationship Id="rId2" Type="http://schemas.openxmlformats.org/officeDocument/2006/relationships/image" Target="../media/image22.jpeg"/><Relationship Id="rId14" Type="http://schemas.openxmlformats.org/officeDocument/2006/relationships/vmlDrawing" Target="../drawings/vmlDrawing6.v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5.xml"/><Relationship Id="rId11" Type="http://schemas.openxmlformats.org/officeDocument/2006/relationships/image" Target="../media/image25.wmf"/><Relationship Id="rId10" Type="http://schemas.openxmlformats.org/officeDocument/2006/relationships/oleObject" Target="../embeddings/oleObject13.bin"/><Relationship Id="rId1" Type="http://schemas.openxmlformats.org/officeDocument/2006/relationships/tags" Target="../tags/tag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Foundations of 
CS &amp; AI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Zhao Fengnian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School of Computer Science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1150" y="107315"/>
          <a:ext cx="5713730" cy="664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5905500" imgH="6865620" progId="Paint.Picture">
                  <p:embed/>
                </p:oleObj>
              </mc:Choice>
              <mc:Fallback>
                <p:oleObj name="" r:id="rId2" imgW="5905500" imgH="686562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1150" y="107315"/>
                        <a:ext cx="5713730" cy="6643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>
            <p:custDataLst>
              <p:tags r:id="rId4"/>
            </p:custDataLst>
          </p:nvPr>
        </p:nvGraphicFramePr>
        <p:xfrm>
          <a:off x="8180705" y="1066800"/>
          <a:ext cx="3396615" cy="514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5" imgW="5006340" imgH="6911340" progId="Paint.Picture">
                  <p:embed/>
                </p:oleObj>
              </mc:Choice>
              <mc:Fallback>
                <p:oleObj name="" r:id="rId5" imgW="5006340" imgH="691134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80705" y="1066800"/>
                        <a:ext cx="3396615" cy="5141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Who are you？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8220" y="1490345"/>
            <a:ext cx="9309100" cy="4759325"/>
          </a:xfrm>
        </p:spPr>
        <p:txBody>
          <a:bodyPr/>
          <a:p>
            <a:r>
              <a:rPr lang="zh-CN" altLang="en-US" sz="2800"/>
              <a:t>background (hometown, interests, etc.)</a:t>
            </a:r>
            <a:endParaRPr lang="zh-CN" altLang="en-US" sz="2800"/>
          </a:p>
          <a:p>
            <a:r>
              <a:rPr lang="zh-CN" altLang="en-US" sz="2800"/>
              <a:t>understanding of CS</a:t>
            </a:r>
            <a:r>
              <a:rPr lang="en-US" altLang="zh-CN" sz="2800"/>
              <a:t> and AI</a:t>
            </a:r>
            <a:endParaRPr lang="zh-CN" altLang="en-US" sz="2800"/>
          </a:p>
          <a:p>
            <a:r>
              <a:rPr lang="zh-CN" altLang="en-US" sz="2800"/>
              <a:t>expectations of the course</a:t>
            </a:r>
            <a:endParaRPr lang="zh-CN" altLang="en-US" sz="2800"/>
          </a:p>
        </p:txBody>
      </p:sp>
      <p:graphicFrame>
        <p:nvGraphicFramePr>
          <p:cNvPr id="4" name="对象 3"/>
          <p:cNvGraphicFramePr/>
          <p:nvPr>
            <p:custDataLst>
              <p:tags r:id="rId1"/>
            </p:custDataLst>
          </p:nvPr>
        </p:nvGraphicFramePr>
        <p:xfrm>
          <a:off x="3708400" y="3860800"/>
          <a:ext cx="4775835" cy="291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4772025" imgH="2914650" progId="Paint.Picture">
                  <p:embed/>
                </p:oleObj>
              </mc:Choice>
              <mc:Fallback>
                <p:oleObj name="" r:id="rId2" imgW="4772025" imgH="29146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8400" y="3860800"/>
                        <a:ext cx="4775835" cy="2916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Learning objectives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0930" y="1490345"/>
            <a:ext cx="7946390" cy="4759325"/>
          </a:xfrm>
        </p:spPr>
        <p:txBody>
          <a:bodyPr/>
          <a:p>
            <a:pPr algn="just" eaLnBrk="1" hangingPunct="1"/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Get used to the basics of CS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just" eaLnBrk="1" hangingPunct="1"/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Get used to the basics of AI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just" eaLnBrk="1" hangingPunct="1"/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Become a problem solver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just" eaLnBrk="1" hangingPunct="1"/>
            <a:endParaRPr lang="zh-CN" altLang="en-US" sz="2800" dirty="0">
              <a:solidFill>
                <a:schemeClr val="tx1"/>
              </a:solidFill>
            </a:endParaRPr>
          </a:p>
          <a:p>
            <a:pPr algn="just" eaLnBrk="1" hangingPunct="1"/>
            <a:endParaRPr lang="en-US" altLang="zh-CN" sz="2800" dirty="0">
              <a:solidFill>
                <a:schemeClr val="tx1"/>
              </a:solidFill>
            </a:endParaRPr>
          </a:p>
          <a:p>
            <a:pPr algn="just" eaLnBrk="1" hangingPunct="1"/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6147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58908" y="4643120"/>
            <a:ext cx="4267200" cy="178593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Textbook（本命ほんめい）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21335" y="1700530"/>
          <a:ext cx="321564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2" imgW="4008120" imgH="5128260" progId="Paint.Picture">
                  <p:embed/>
                </p:oleObj>
              </mc:Choice>
              <mc:Fallback>
                <p:oleObj name="" r:id="rId2" imgW="4008120" imgH="51282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1335" y="1700530"/>
                        <a:ext cx="321564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088130" y="2337435"/>
          <a:ext cx="311023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5" imgW="4030980" imgH="5356860" progId="Paint.Picture">
                  <p:embed/>
                </p:oleObj>
              </mc:Choice>
              <mc:Fallback>
                <p:oleObj name="" r:id="rId5" imgW="4030980" imgH="535686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8130" y="2337435"/>
                        <a:ext cx="3110230" cy="413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>
            <p:custDataLst>
              <p:tags r:id="rId7"/>
            </p:custDataLst>
          </p:nvPr>
        </p:nvGraphicFramePr>
        <p:xfrm>
          <a:off x="7642225" y="1490345"/>
          <a:ext cx="3719830" cy="485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8" imgW="5514975" imgH="6886575" progId="Paint.Picture">
                  <p:embed/>
                </p:oleObj>
              </mc:Choice>
              <mc:Fallback>
                <p:oleObj name="" r:id="rId8" imgW="5514975" imgH="68865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42225" y="1490345"/>
                        <a:ext cx="3719830" cy="4855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219" name="图片 3" descr="博洛尼亚大学(university of bologna)是西方最古老的大学1088年建校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7" y="214948"/>
            <a:ext cx="7959725" cy="6427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Image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8015605" y="608330"/>
            <a:ext cx="4176395" cy="55689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Resources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9630" y="1490345"/>
            <a:ext cx="8934450" cy="4759325"/>
          </a:xfrm>
        </p:spPr>
        <p:txBody>
          <a:bodyPr/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乐学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(lexue)</a:t>
            </a:r>
            <a:endParaRPr lang="zh-CN" altLang="en-US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Internet (online courses such as </a:t>
            </a:r>
            <a:r>
              <a:rPr lang="en-US" altLang="zh-CN" sz="2800" b="1" u="sng">
                <a:solidFill>
                  <a:schemeClr val="tx1"/>
                </a:solidFill>
                <a:sym typeface="+mn-ea"/>
              </a:rPr>
              <a:t>CS50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), wikipedia, </a:t>
            </a:r>
            <a:r>
              <a:rPr lang="en-US" altLang="zh-CN" sz="2800" b="1" u="sng">
                <a:solidFill>
                  <a:schemeClr val="tx1"/>
                </a:solidFill>
                <a:sym typeface="+mn-ea"/>
              </a:rPr>
              <a:t>chatGPT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, social networks, Wechat/QQ, blogs, etc.)</a:t>
            </a:r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Fellow students</a:t>
            </a:r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Library</a:t>
            </a:r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Teacher</a:t>
            </a:r>
            <a:endParaRPr lang="en-US" altLang="zh-CN" sz="2800">
              <a:solidFill>
                <a:schemeClr val="tx1"/>
              </a:solidFill>
            </a:endParaRPr>
          </a:p>
          <a:p>
            <a:endParaRPr lang="en-US" altLang="zh-CN" sz="280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Q &amp; 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1920" y="1490345"/>
            <a:ext cx="8915400" cy="4759325"/>
          </a:xfrm>
        </p:spPr>
        <p:txBody>
          <a:bodyPr>
            <a:noAutofit/>
          </a:bodyPr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What to learn?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Subject matter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English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“soft” skills 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How to learn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Come to class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Self/team study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Learning by teaching/making/doing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endParaRPr lang="en-US" altLang="x-none" sz="28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All learning is...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41805" y="1490345"/>
            <a:ext cx="9835515" cy="4759325"/>
          </a:xfrm>
        </p:spPr>
        <p:txBody>
          <a:bodyPr/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Language as a Tool for Thought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Language as a Medium of Instruction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Language Shapes Perception and Experience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Learning New Vocabulary and Concepts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Language and Social Learning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Metalinguistic Awareness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pPr lvl="1"/>
            <a:endParaRPr lang="zh-CN" altLang="en-US" sz="2800" b="1" dirty="0">
              <a:solidFill>
                <a:schemeClr val="tx1"/>
              </a:solidFill>
            </a:endParaRPr>
          </a:p>
          <a:p>
            <a:endParaRPr lang="zh-CN" altLang="en-US" sz="2800" b="1" dirty="0">
              <a:solidFill>
                <a:schemeClr val="tx1"/>
              </a:solidFill>
            </a:endParaRPr>
          </a:p>
          <a:p>
            <a:endParaRPr lang="zh-CN" altLang="en-US" sz="28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Pretest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6" name="对象 5"/>
          <p:cNvGraphicFramePr/>
          <p:nvPr>
            <p:custDataLst>
              <p:tags r:id="rId1"/>
            </p:custDataLst>
          </p:nvPr>
        </p:nvGraphicFramePr>
        <p:xfrm>
          <a:off x="7740015" y="1908810"/>
          <a:ext cx="3388995" cy="466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4533900" imgH="6515100" progId="Paint.Picture">
                  <p:embed/>
                </p:oleObj>
              </mc:Choice>
              <mc:Fallback>
                <p:oleObj name="" r:id="rId2" imgW="4533900" imgH="65151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40015" y="1908810"/>
                        <a:ext cx="3388995" cy="4669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>
            <p:custDataLst>
              <p:tags r:id="rId4"/>
            </p:custDataLst>
          </p:nvPr>
        </p:nvGraphicFramePr>
        <p:xfrm>
          <a:off x="2546350" y="1908810"/>
          <a:ext cx="3481705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3248025" imgH="5048250" progId="Paint.Picture">
                  <p:embed/>
                </p:oleObj>
              </mc:Choice>
              <mc:Fallback>
                <p:oleObj name="" r:id="rId5" imgW="3248025" imgH="50482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6350" y="1908810"/>
                        <a:ext cx="3481705" cy="473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Course Overview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5085" y="1490345"/>
            <a:ext cx="8992235" cy="4759325"/>
          </a:xfrm>
        </p:spPr>
        <p:txBody>
          <a:bodyPr/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Introduction to CS and AI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Hardware + Networks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Software + Algorithms + Data Structures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Symbolic AI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Connectionist AI</a:t>
            </a:r>
            <a:endParaRPr lang="en-US" altLang="x-none" sz="2800" b="1" dirty="0">
              <a:solidFill>
                <a:schemeClr val="tx1"/>
              </a:solidFill>
            </a:endParaRPr>
          </a:p>
          <a:p>
            <a:r>
              <a:rPr lang="en-US" altLang="x-none" sz="2800" b="1" dirty="0">
                <a:solidFill>
                  <a:schemeClr val="tx1"/>
                </a:solidFill>
                <a:sym typeface="+mn-ea"/>
              </a:rPr>
              <a:t>Behavioral AI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endParaRPr lang="zh-CN" altLang="en-US" sz="28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1364615" y="608330"/>
          <a:ext cx="3689985" cy="5739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238625" imgH="6591300" progId="Paint.Picture">
                  <p:embed/>
                </p:oleObj>
              </mc:Choice>
              <mc:Fallback>
                <p:oleObj name="" r:id="rId1" imgW="4238625" imgH="65913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4615" y="608330"/>
                        <a:ext cx="3689985" cy="5739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6852285" y="123190"/>
          <a:ext cx="3924300" cy="661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4124325" imgH="6886575" progId="Paint.Picture">
                  <p:embed/>
                </p:oleObj>
              </mc:Choice>
              <mc:Fallback>
                <p:oleObj name="" r:id="rId3" imgW="4124325" imgH="68865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2285" y="123190"/>
                        <a:ext cx="3924300" cy="661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Student Evaluation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4965" y="1877695"/>
            <a:ext cx="7412355" cy="4371975"/>
          </a:xfrm>
        </p:spPr>
        <p:txBody>
          <a:bodyPr/>
          <a:p>
            <a:pPr lvl="0" eaLnBrk="1" hangingPunct="1"/>
            <a:r>
              <a:rPr lang="en-US" sz="2800" dirty="0">
                <a:solidFill>
                  <a:schemeClr val="tx1"/>
                </a:solidFill>
                <a:cs typeface="+mn-lt"/>
                <a:sym typeface="+mn-ea"/>
              </a:rPr>
              <a:t>class project (50%)</a:t>
            </a:r>
            <a:endParaRPr lang="en-US" sz="2800" dirty="0">
              <a:solidFill>
                <a:schemeClr val="tx1"/>
              </a:solidFill>
              <a:cs typeface="+mn-lt"/>
              <a:sym typeface="+mn-ea"/>
            </a:endParaRPr>
          </a:p>
          <a:p>
            <a:pPr lvl="0" eaLnBrk="1" hangingPunct="1"/>
            <a:r>
              <a:rPr lang="en-US" sz="2800" dirty="0">
                <a:solidFill>
                  <a:schemeClr val="tx1"/>
                </a:solidFill>
                <a:cs typeface="+mn-lt"/>
                <a:sym typeface="+mn-ea"/>
              </a:rPr>
              <a:t>final exam (50%)</a:t>
            </a:r>
            <a:endParaRPr lang="en-US" sz="2800" dirty="0">
              <a:solidFill>
                <a:schemeClr val="tx1"/>
              </a:solidFill>
              <a:cs typeface="+mn-lt"/>
              <a:sym typeface="+mn-ea"/>
            </a:endParaRPr>
          </a:p>
          <a:p>
            <a:endParaRPr lang="en-US" altLang="en-US" sz="2800" dirty="0">
              <a:solidFill>
                <a:schemeClr val="tx1"/>
              </a:solidFill>
              <a:cs typeface="+mn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Class Project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13580" y="1490345"/>
            <a:ext cx="7063740" cy="4759325"/>
          </a:xfrm>
        </p:spPr>
        <p:txBody>
          <a:bodyPr/>
          <a:p>
            <a:pPr lvl="0" eaLnBrk="1" hangingPunct="1"/>
            <a:r>
              <a:rPr lang="en-US" sz="2800" dirty="0">
                <a:solidFill>
                  <a:schemeClr val="tx1"/>
                </a:solidFill>
                <a:cs typeface="+mn-lt"/>
                <a:sym typeface="+mn-ea"/>
              </a:rPr>
              <a:t>teams of 5 ~ 6</a:t>
            </a:r>
            <a:endParaRPr lang="en-US" sz="2800" dirty="0">
              <a:solidFill>
                <a:schemeClr val="tx1"/>
              </a:solidFill>
              <a:cs typeface="+mn-lt"/>
            </a:endParaRPr>
          </a:p>
          <a:p>
            <a:pPr lvl="0" eaLnBrk="1" hangingPunct="1"/>
            <a:r>
              <a:rPr lang="en-US" sz="2800" dirty="0">
                <a:solidFill>
                  <a:schemeClr val="tx1"/>
                </a:solidFill>
                <a:cs typeface="+mn-lt"/>
                <a:sym typeface="+mn-ea"/>
              </a:rPr>
              <a:t>Key deliverables</a:t>
            </a:r>
            <a:endParaRPr lang="en-US" altLang="en-US" sz="2800" dirty="0">
              <a:solidFill>
                <a:schemeClr val="tx1"/>
              </a:solidFill>
              <a:cs typeface="+mn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Key Deliverables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5165" y="1490345"/>
            <a:ext cx="9622155" cy="4759325"/>
          </a:xfrm>
        </p:spPr>
        <p:txBody>
          <a:bodyPr>
            <a:normAutofit/>
          </a:bodyPr>
          <a:p>
            <a:r>
              <a:rPr lang="en-US" sz="1800" dirty="0">
                <a:solidFill>
                  <a:schemeClr val="tx1"/>
                </a:solidFill>
                <a:cs typeface="+mn-lt"/>
                <a:sym typeface="+mn-ea"/>
              </a:rPr>
              <a:t>PPT slides &amp; Video tutorials</a:t>
            </a:r>
            <a:endParaRPr lang="en-US" sz="1800" dirty="0">
              <a:solidFill>
                <a:schemeClr val="tx1"/>
              </a:solidFill>
              <a:cs typeface="+mn-lt"/>
              <a:sym typeface="+mn-ea"/>
            </a:endParaRPr>
          </a:p>
          <a:p>
            <a:pPr lvl="0" eaLnBrk="1" hangingPunct="1"/>
            <a:r>
              <a:rPr lang="en-US" sz="1800" dirty="0">
                <a:solidFill>
                  <a:schemeClr val="tx1"/>
                </a:solidFill>
                <a:cs typeface="+mn-lt"/>
                <a:sym typeface="+mn-ea"/>
              </a:rPr>
              <a:t>Word/PDF Study Guide</a:t>
            </a:r>
            <a:endParaRPr lang="en-US" sz="1800" dirty="0">
              <a:solidFill>
                <a:schemeClr val="tx1"/>
              </a:solidFill>
              <a:cs typeface="+mn-lt"/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a)Learning suggestions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b)Subject matter details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c)Learning material list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d)Case studies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e)Exercises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f)Tests</a:t>
            </a:r>
            <a:endParaRPr lang="en-US" sz="1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g)Other stuff (such as mindmaps, videos, etc.)</a:t>
            </a:r>
            <a:endParaRPr lang="en-US" sz="1800" dirty="0">
              <a:solidFill>
                <a:schemeClr val="tx1"/>
              </a:solidFill>
            </a:endParaRPr>
          </a:p>
          <a:p>
            <a:pPr lvl="0" eaLnBrk="1" hangingPunct="1"/>
            <a:r>
              <a:rPr lang="en-US" sz="1800" dirty="0">
                <a:solidFill>
                  <a:schemeClr val="tx1"/>
                </a:solidFill>
                <a:sym typeface="+mn-ea"/>
              </a:rPr>
              <a:t>Lexue Learning System </a:t>
            </a:r>
            <a:br>
              <a:rPr lang="en-US" sz="1800" dirty="0">
                <a:solidFill>
                  <a:schemeClr val="tx1"/>
                </a:solidFill>
                <a:sym typeface="+mn-ea"/>
              </a:rPr>
            </a:br>
            <a:r>
              <a:rPr lang="en-US" sz="1800" dirty="0">
                <a:solidFill>
                  <a:schemeClr val="tx1"/>
                </a:solidFill>
                <a:sym typeface="+mn-ea"/>
              </a:rPr>
              <a:t>(interactive study guide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678420" y="2301875"/>
          <a:ext cx="327088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7589520" imgH="3749040" progId="Paint.Picture">
                  <p:embed/>
                </p:oleObj>
              </mc:Choice>
              <mc:Fallback>
                <p:oleObj name="" r:id="rId2" imgW="7589520" imgH="37490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78420" y="2301875"/>
                        <a:ext cx="3270885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Modules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4135" y="1490345"/>
            <a:ext cx="8973185" cy="4759325"/>
          </a:xfrm>
        </p:spPr>
        <p:txBody>
          <a:bodyPr/>
          <a:p>
            <a:pPr lvl="0" eaLnBrk="1" hangingPunct="1"/>
            <a:r>
              <a:rPr lang="en-US" altLang="x-none" sz="2800" dirty="0">
                <a:solidFill>
                  <a:schemeClr val="tx1"/>
                </a:solidFill>
                <a:sym typeface="+mn-ea"/>
              </a:rPr>
              <a:t>AI Overview</a:t>
            </a:r>
            <a:endParaRPr lang="en-US" altLang="x-none" sz="2800" dirty="0">
              <a:solidFill>
                <a:schemeClr val="tx1"/>
              </a:solidFill>
              <a:sym typeface="+mn-ea"/>
            </a:endParaRPr>
          </a:p>
          <a:p>
            <a:pPr lvl="0" eaLnBrk="1" hangingPunct="1"/>
            <a:r>
              <a:rPr lang="en-US" altLang="x-none" sz="2800" dirty="0">
                <a:solidFill>
                  <a:schemeClr val="tx1"/>
                </a:solidFill>
                <a:sym typeface="+mn-ea"/>
              </a:rPr>
              <a:t>Hardware &amp; Behavorial AI (inc.Networks)</a:t>
            </a:r>
            <a:endParaRPr lang="en-US" altLang="x-none" sz="2800" dirty="0">
              <a:solidFill>
                <a:schemeClr val="tx1"/>
              </a:solidFill>
            </a:endParaRPr>
          </a:p>
          <a:p>
            <a:pPr lvl="0" eaLnBrk="1" hangingPunct="1"/>
            <a:r>
              <a:rPr lang="en-US" altLang="x-none" sz="2800" dirty="0">
                <a:solidFill>
                  <a:schemeClr val="tx1"/>
                </a:solidFill>
                <a:sym typeface="+mn-ea"/>
              </a:rPr>
              <a:t>Software &amp; Symbolic AI</a:t>
            </a:r>
            <a:endParaRPr lang="en-US" altLang="x-none" sz="2800" dirty="0">
              <a:solidFill>
                <a:schemeClr val="tx1"/>
              </a:solidFill>
              <a:sym typeface="+mn-ea"/>
            </a:endParaRPr>
          </a:p>
          <a:p>
            <a:pPr lvl="0" eaLnBrk="1" hangingPunct="1"/>
            <a:r>
              <a:rPr lang="en-US" altLang="x-none" sz="2800" dirty="0">
                <a:solidFill>
                  <a:schemeClr val="tx1"/>
                </a:solidFill>
                <a:sym typeface="+mn-ea"/>
              </a:rPr>
              <a:t>Algorithms &amp; Connectionist AI (inc. DSs)</a:t>
            </a:r>
            <a:endParaRPr lang="en-US" altLang="x-none" sz="2800" dirty="0">
              <a:solidFill>
                <a:schemeClr val="tx1"/>
              </a:solidFill>
              <a:sym typeface="+mn-ea"/>
            </a:endParaRPr>
          </a:p>
          <a:p>
            <a:pPr lvl="0" eaLnBrk="1" hangingPunct="1"/>
            <a:r>
              <a:rPr lang="en-US" altLang="x-none" sz="2800" dirty="0">
                <a:solidFill>
                  <a:schemeClr val="tx1"/>
                </a:solidFill>
                <a:sym typeface="+mn-ea"/>
              </a:rPr>
              <a:t>Big Data &amp; Connectionist AI</a:t>
            </a:r>
            <a:endParaRPr lang="en-US" altLang="x-none" sz="280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Team up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1905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Roles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 sz="1800" b="1" u="sng" dirty="0">
                <a:solidFill>
                  <a:schemeClr val="tx1"/>
                </a:solidFill>
                <a:sym typeface="+mn-ea"/>
              </a:rPr>
              <a:t>CEO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CTO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1800" b="1" u="sng" dirty="0">
                <a:solidFill>
                  <a:schemeClr val="tx1"/>
                </a:solidFill>
                <a:sym typeface="+mn-ea"/>
              </a:rPr>
              <a:t>CIO（</a:t>
            </a:r>
            <a:r>
              <a:rPr lang="en-US" altLang="zh-CN" sz="1800" b="1" u="sng" dirty="0">
                <a:solidFill>
                  <a:schemeClr val="tx1"/>
                </a:solidFill>
                <a:sym typeface="+mn-ea"/>
              </a:rPr>
              <a:t>submit assignment</a:t>
            </a:r>
            <a:r>
              <a:rPr lang="zh-CN" altLang="en-US" sz="1800" b="1" u="sng" dirty="0">
                <a:solidFill>
                  <a:schemeClr val="tx1"/>
                </a:solidFill>
                <a:sym typeface="+mn-ea"/>
              </a:rPr>
              <a:t>）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Designer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Writer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QA(tester)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marL="1905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 Rules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：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marL="459105" lvl="1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male &gt;=1 &amp;&amp; female &gt;=1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9105" lvl="1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number of people = 5~6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9105" lvl="1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computer literacy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literacy vs test-oriented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introvert vs extrovert average score </a:t>
            </a: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≈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 3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9105" lvl="1" indent="-1905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宋体" panose="02010600030101010101" pitchFamily="2" charset="-122"/>
              </a:rPr>
              <a:t>Diversified skills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lvl="2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Tank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2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DPS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2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Healer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2" rtl="0">
              <a:buClrTx/>
              <a:buSzTx/>
              <a:buFontTx/>
            </a:pP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Doubi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Evaluation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8130" y="1490345"/>
            <a:ext cx="10029190" cy="4759325"/>
          </a:xfrm>
        </p:spPr>
        <p:txBody>
          <a:bodyPr/>
          <a:p>
            <a:pPr lvl="0" eaLnBrk="1" hangingPunct="1"/>
            <a:r>
              <a:rPr lang="en-US" sz="2400" dirty="0">
                <a:solidFill>
                  <a:schemeClr val="tx1"/>
                </a:solidFill>
                <a:sym typeface="+mn-ea"/>
              </a:rPr>
              <a:t>Project(50%)</a:t>
            </a:r>
            <a:endParaRPr lang="en-US" sz="2400" dirty="0">
              <a:solidFill>
                <a:schemeClr val="tx1"/>
              </a:solidFill>
              <a:sym typeface="+mn-ea"/>
            </a:endParaRPr>
          </a:p>
          <a:p>
            <a:pPr lvl="1" eaLnBrk="1" hangingPunct="1"/>
            <a:r>
              <a:rPr lang="en-US" sz="2400" dirty="0">
                <a:solidFill>
                  <a:schemeClr val="tx1"/>
                </a:solidFill>
                <a:sym typeface="+mn-ea"/>
              </a:rPr>
              <a:t>team score</a:t>
            </a:r>
            <a:endParaRPr lang="en-US" sz="2400" dirty="0">
              <a:solidFill>
                <a:schemeClr val="tx1"/>
              </a:solidFill>
              <a:sym typeface="+mn-ea"/>
            </a:endParaRPr>
          </a:p>
          <a:p>
            <a:pPr lvl="1" eaLnBrk="1" hangingPunct="1"/>
            <a:r>
              <a:rPr lang="en-US" sz="2400" dirty="0">
                <a:solidFill>
                  <a:schemeClr val="tx1"/>
                </a:solidFill>
                <a:sym typeface="+mn-ea"/>
              </a:rPr>
              <a:t>personal contribution score (weight)</a:t>
            </a:r>
            <a:endParaRPr lang="en-US" sz="2400" dirty="0">
              <a:solidFill>
                <a:schemeClr val="tx1"/>
              </a:solidFill>
              <a:sym typeface="+mn-ea"/>
            </a:endParaRPr>
          </a:p>
          <a:p>
            <a:pPr lvl="0" algn="l" eaLnBrk="1" hangingPunct="1">
              <a:buClrTx/>
              <a:buSzTx/>
              <a:buFontTx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Final(50%)</a:t>
            </a:r>
            <a:endParaRPr lang="en-US" sz="2400" dirty="0">
              <a:solidFill>
                <a:schemeClr val="tx1"/>
              </a:solidFill>
            </a:endParaRPr>
          </a:p>
          <a:p>
            <a:pPr lvl="1" algn="l" eaLnBrk="1" hangingPunct="1">
              <a:buClrTx/>
              <a:buSzTx/>
              <a:buFontTx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closed book Lexue/online test</a:t>
            </a:r>
            <a:endParaRPr lang="en-US" sz="2400" dirty="0">
              <a:solidFill>
                <a:schemeClr val="tx1"/>
              </a:solidFill>
            </a:endParaRPr>
          </a:p>
          <a:p>
            <a:pPr lvl="1" algn="l" eaLnBrk="1" hangingPunct="1">
              <a:buClrTx/>
              <a:buSzTx/>
              <a:buFontTx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most test items are from the materials you created</a:t>
            </a:r>
            <a:endParaRPr lang="en-US" sz="2400" dirty="0">
              <a:solidFill>
                <a:schemeClr val="tx1"/>
              </a:solidFill>
            </a:endParaRPr>
          </a:p>
          <a:p>
            <a:pPr lvl="1" algn="l" eaLnBrk="1" hangingPunct="1">
              <a:buClrTx/>
              <a:buSzTx/>
              <a:buFontTx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20% True/False, 20% Multiple Choice,60% Problem Solving &amp; Open-ended Questions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Checklist </a:t>
            </a:r>
            <a:br>
              <a:rPr lang="en-US" altLang="zh-CN">
                <a:solidFill>
                  <a:schemeClr val="tx1"/>
                </a:solidFill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sym typeface="+mn-ea"/>
              </a:rPr>
              <a:t>(what to do after class?)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16150" y="1490345"/>
            <a:ext cx="9361170" cy="4759325"/>
          </a:xfrm>
        </p:spPr>
        <p:txBody>
          <a:bodyPr/>
          <a:p>
            <a:pPr marL="0" indent="0">
              <a:buNone/>
            </a:pPr>
            <a:endParaRPr lang="en-US" altLang="zh-CN" sz="2800">
              <a:solidFill>
                <a:schemeClr val="tx1"/>
              </a:solidFill>
              <a:sym typeface="Wingdings 2" panose="05020102010507070707" charset="0"/>
            </a:endParaRP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sym typeface="Wingdings 2" panose="05020102010507070707" charset="0"/>
              </a:rPr>
              <a:t> 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Get a textbook</a:t>
            </a:r>
            <a:endParaRPr lang="en-US" altLang="zh-CN" sz="2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sym typeface="Wingdings 2" panose="05020102010507070707" charset="0"/>
              </a:rPr>
              <a:t> 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Get used to what class of 2023 did</a:t>
            </a:r>
            <a:endParaRPr lang="en-US" altLang="zh-CN" sz="2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sym typeface="Wingdings 2" panose="05020102010507070707" charset="0"/>
              </a:rPr>
              <a:t> 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Get used to the landscapes of Lexue</a:t>
            </a:r>
            <a:endParaRPr lang="en-US" altLang="zh-CN" sz="2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sym typeface="Wingdings 2" panose="05020102010507070707" charset="0"/>
              </a:rPr>
              <a:t> ?</a:t>
            </a:r>
            <a:endParaRPr lang="en-US" altLang="zh-CN" sz="2800">
              <a:solidFill>
                <a:schemeClr val="tx1"/>
              </a:solidFill>
              <a:sym typeface="Wingdings 2" panose="05020102010507070707" charset="0"/>
            </a:endParaRP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sym typeface="Wingdings 2" panose="05020102010507070707" charset="0"/>
              </a:rPr>
              <a:t> ?</a:t>
            </a:r>
            <a:endParaRPr lang="en-US" altLang="zh-CN" sz="2800">
              <a:solidFill>
                <a:schemeClr val="tx1"/>
              </a:solidFill>
              <a:sym typeface="Wingdings 2" panose="05020102010507070707" charset="0"/>
            </a:endParaRPr>
          </a:p>
          <a:p>
            <a:endParaRPr lang="en-US" altLang="zh-CN" sz="2800">
              <a:solidFill>
                <a:schemeClr val="tx1"/>
              </a:solidFill>
              <a:sym typeface="Wingdings 2" panose="05020102010507070707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Let</a:t>
            </a:r>
            <a:r>
              <a:rPr lang="en-US" altLang="zh-CN">
                <a:sym typeface="+mn-ea"/>
              </a:rPr>
              <a:t>’</a:t>
            </a:r>
            <a:r>
              <a:rPr lang="zh-CN" altLang="en-US">
                <a:sym typeface="+mn-ea"/>
              </a:rPr>
              <a:t>s get started…...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13314" name="Object 1026">
            <a:hlinkClick r:id="rId1" action="ppaction://hlinkpres?slideindex=1&amp;slidetitle="/>
          </p:cNvPr>
          <p:cNvGraphicFramePr>
            <a:graphicFrameLocks noChangeAspect="1"/>
          </p:cNvGraphicFramePr>
          <p:nvPr/>
        </p:nvGraphicFramePr>
        <p:xfrm>
          <a:off x="2514600" y="1828800"/>
          <a:ext cx="71628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4006850" imgH="2857500" progId="">
                  <p:embed/>
                </p:oleObj>
              </mc:Choice>
              <mc:Fallback>
                <p:oleObj name="" r:id="rId2" imgW="4006850" imgH="285750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14600" y="1828800"/>
                        <a:ext cx="7162800" cy="5029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Lexue online classroom</a:t>
            </a:r>
            <a:endParaRPr lang="en-US" altLang="zh-CN"/>
          </a:p>
        </p:txBody>
      </p:sp>
      <p:graphicFrame>
        <p:nvGraphicFramePr>
          <p:cNvPr id="8" name="内容占位符 7"/>
          <p:cNvGraphicFramePr>
            <a:graphicFrameLocks noChangeAspect="1"/>
          </p:cNvGraphicFramePr>
          <p:nvPr>
            <p:ph idx="1"/>
          </p:nvPr>
        </p:nvGraphicFramePr>
        <p:xfrm>
          <a:off x="1101725" y="2755265"/>
          <a:ext cx="9982200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9982200" imgH="3743325" progId="Paint.Picture">
                  <p:embed/>
                </p:oleObj>
              </mc:Choice>
              <mc:Fallback>
                <p:oleObj name="" r:id="rId1" imgW="9982200" imgH="37433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1725" y="2755265"/>
                        <a:ext cx="9982200" cy="374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08330" y="1490345"/>
            <a:ext cx="799846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CS class: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https://lexue.bit.edu.cn/course/view.php?id=15762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8330" y="1850390"/>
            <a:ext cx="827913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Economics class: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https://lexue.bit.edu.cn/course/view.php?id=15764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Who am I?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25595" y="1490345"/>
            <a:ext cx="7451725" cy="4759325"/>
          </a:xfrm>
        </p:spPr>
        <p:txBody>
          <a:bodyPr/>
          <a:p>
            <a:pPr algn="l" eaLnBrk="1" hangingPunct="1"/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赵丰年（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Randy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）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  <a:sym typeface="+mn-ea"/>
                <a:hlinkClick r:id="rId1"/>
              </a:rPr>
              <a:t>zhaofn@bit.edu.cn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13521010011</a:t>
            </a:r>
            <a:endParaRPr lang="en-US" altLang="zh-CN" sz="2800" dirty="0">
              <a:solidFill>
                <a:schemeClr val="tx1"/>
              </a:solidFill>
            </a:endParaRPr>
          </a:p>
          <a:p>
            <a:endParaRPr lang="zh-CN" altLang="en-US" sz="2800"/>
          </a:p>
        </p:txBody>
      </p:sp>
      <p:pic>
        <p:nvPicPr>
          <p:cNvPr id="410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3683" y="4201795"/>
            <a:ext cx="1790700" cy="2590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38" name="图片 3" descr="2013061517192062541371287960[1]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92110" y="4931728"/>
            <a:ext cx="3067050" cy="1947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图片 4" descr="20100519164221-467684381[1]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15435" y="1022350"/>
            <a:ext cx="3011805" cy="3909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图片 5" descr="RomanceoftheThreeKingdomsX[1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54733" y="175260"/>
            <a:ext cx="2324100" cy="297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6" descr="1634093_114327_1_lit[1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5455" y="381000"/>
            <a:ext cx="3286125" cy="2614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图片 9" descr="thumb[2]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650" y="4076700"/>
            <a:ext cx="3630613" cy="272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t0139fafa069ad4c5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10700" y="3606165"/>
            <a:ext cx="1412875" cy="109982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8810" y="0"/>
            <a:ext cx="8734425" cy="490918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对象 3"/>
          <p:cNvGraphicFramePr/>
          <p:nvPr>
            <p:custDataLst>
              <p:tags r:id="rId3"/>
            </p:custDataLst>
          </p:nvPr>
        </p:nvGraphicFramePr>
        <p:xfrm>
          <a:off x="1974850" y="4542790"/>
          <a:ext cx="8602980" cy="2386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10819765" imgH="3876675" progId="Paint.Picture">
                  <p:embed/>
                </p:oleObj>
              </mc:Choice>
              <mc:Fallback>
                <p:oleObj name="" r:id="rId4" imgW="10819765" imgH="38766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4850" y="4542790"/>
                        <a:ext cx="8602980" cy="2386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内容占位符 4" descr="庄周四杀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91360" y="542290"/>
            <a:ext cx="4686300" cy="26219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后羿五杀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91360" y="3652520"/>
            <a:ext cx="4618355" cy="288671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6832600" y="542290"/>
          <a:ext cx="3965575" cy="1350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3962400" imgH="1348740" progId="Paint.Picture">
                  <p:embed/>
                </p:oleObj>
              </mc:Choice>
              <mc:Fallback>
                <p:oleObj name="" r:id="rId6" imgW="3962400" imgH="134874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2600" y="542290"/>
                        <a:ext cx="3965575" cy="1350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394575" y="1892300"/>
            <a:ext cx="2938145" cy="52133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对象 3"/>
          <p:cNvGraphicFramePr/>
          <p:nvPr>
            <p:custDataLst>
              <p:tags r:id="rId1"/>
            </p:custDataLst>
          </p:nvPr>
        </p:nvGraphicFramePr>
        <p:xfrm>
          <a:off x="1677670" y="42545"/>
          <a:ext cx="3933190" cy="344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6568440" imgH="5105400" progId="Paint.Picture">
                  <p:embed/>
                </p:oleObj>
              </mc:Choice>
              <mc:Fallback>
                <p:oleObj name="" r:id="rId2" imgW="6568440" imgH="51054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7670" y="42545"/>
                        <a:ext cx="3933190" cy="344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>
            <p:custDataLst>
              <p:tags r:id="rId4"/>
            </p:custDataLst>
          </p:nvPr>
        </p:nvGraphicFramePr>
        <p:xfrm>
          <a:off x="1677670" y="3754120"/>
          <a:ext cx="2515235" cy="2668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3482340" imgH="3459480" progId="Paint.Picture">
                  <p:embed/>
                </p:oleObj>
              </mc:Choice>
              <mc:Fallback>
                <p:oleObj name="" r:id="rId5" imgW="3482340" imgH="345948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7670" y="3754120"/>
                        <a:ext cx="2515235" cy="2668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>
            <p:custDataLst>
              <p:tags r:id="rId7"/>
            </p:custDataLst>
          </p:nvPr>
        </p:nvGraphicFramePr>
        <p:xfrm>
          <a:off x="4342130" y="3754120"/>
          <a:ext cx="2276475" cy="2592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8" imgW="3497580" imgH="4518660" progId="Paint.Picture">
                  <p:embed/>
                </p:oleObj>
              </mc:Choice>
              <mc:Fallback>
                <p:oleObj name="" r:id="rId8" imgW="3497580" imgH="451866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42130" y="3754120"/>
                        <a:ext cx="2276475" cy="2592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>
            <p:custDataLst>
              <p:tags r:id="rId10"/>
            </p:custDataLst>
          </p:nvPr>
        </p:nvGraphicFramePr>
        <p:xfrm>
          <a:off x="5610860" y="579120"/>
          <a:ext cx="5177790" cy="276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1" imgW="5173980" imgH="2758440" progId="Paint.Picture">
                  <p:embed/>
                </p:oleObj>
              </mc:Choice>
              <mc:Fallback>
                <p:oleObj name="" r:id="rId11" imgW="5173980" imgH="27584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10860" y="579120"/>
                        <a:ext cx="5177790" cy="2760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6675755" y="3534410"/>
          <a:ext cx="3801110" cy="3107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4" imgW="4800600" imgH="3924300" progId="Paint.Picture">
                  <p:embed/>
                </p:oleObj>
              </mc:Choice>
              <mc:Fallback>
                <p:oleObj name="" r:id="rId14" imgW="4800600" imgH="39243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75755" y="3534410"/>
                        <a:ext cx="3801110" cy="3107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7" name="Image1"/>
          <p:cNvPicPr/>
          <p:nvPr>
            <p:custDataLst>
              <p:tags r:id="rId1"/>
            </p:custDataLst>
          </p:nvPr>
        </p:nvPicPr>
        <p:blipFill>
          <a:blip r:embed="rId2" cstate="print"/>
          <a:srcRect l="1884" t="5507" r="10386" b="-18"/>
          <a:stretch>
            <a:fillRect/>
          </a:stretch>
        </p:blipFill>
        <p:spPr>
          <a:xfrm rot="16200000">
            <a:off x="2418080" y="-106680"/>
            <a:ext cx="2907665" cy="4187190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741805" y="3886200"/>
          <a:ext cx="4260215" cy="2646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5151120" imgH="3200400" progId="Paint.Picture">
                  <p:embed/>
                </p:oleObj>
              </mc:Choice>
              <mc:Fallback>
                <p:oleObj name="" r:id="rId4" imgW="5151120" imgH="32004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1805" y="3886200"/>
                        <a:ext cx="4260215" cy="2646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>
            <p:custDataLst>
              <p:tags r:id="rId6"/>
            </p:custDataLst>
          </p:nvPr>
        </p:nvGraphicFramePr>
        <p:xfrm>
          <a:off x="6731635" y="0"/>
          <a:ext cx="3347720" cy="404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7" imgW="3345180" imgH="4038600" progId="Paint.Picture">
                  <p:embed/>
                </p:oleObj>
              </mc:Choice>
              <mc:Fallback>
                <p:oleObj name="" r:id="rId7" imgW="3345180" imgH="40386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31635" y="0"/>
                        <a:ext cx="3347720" cy="404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>
            <p:custDataLst>
              <p:tags r:id="rId9"/>
            </p:custDataLst>
          </p:nvPr>
        </p:nvGraphicFramePr>
        <p:xfrm>
          <a:off x="6536690" y="4189095"/>
          <a:ext cx="3736975" cy="259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0" imgW="3733800" imgH="2590800" progId="Paint.Picture">
                  <p:embed/>
                </p:oleObj>
              </mc:Choice>
              <mc:Fallback>
                <p:oleObj name="" r:id="rId10" imgW="3733800" imgH="25908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36690" y="4189095"/>
                        <a:ext cx="3736975" cy="2592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104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105.xml><?xml version="1.0" encoding="utf-8"?>
<p:tagLst xmlns:p="http://schemas.openxmlformats.org/presentationml/2006/main">
  <p:tag name="KSO_WM_UNIT_INDEX" val="4"/>
  <p:tag name="KSO_WM_UNIT_TYPE" val="d"/>
  <p:tag name="KSO_WM_BEAUTIFY_FLAG" val="#wm#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108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114.xml><?xml version="1.0" encoding="utf-8"?>
<p:tagLst xmlns:p="http://schemas.openxmlformats.org/presentationml/2006/main">
  <p:tag name="KSO_WM_UNIT_INDEX" val="4"/>
  <p:tag name="KSO_WM_UNIT_TYPE" val="d"/>
  <p:tag name="KSO_WM_BEAUTIFY_FLAG" val="#wm#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UNIT_PLACING_PICTURE_USER_VIEWPORT" val="{&quot;height&quot;:5909,&quot;width&quot;:11961}"/>
  <p:tag name="KSO_WM_UNIT_INDEX" val="3"/>
  <p:tag name="KSO_WM_UNIT_TYPE" val="d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commondata" val="eyJoZGlkIjoiYWU2NTJhZWJjNWU3MTUzMjVkMTg0YjNhNTk1ZDA3YzI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71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72.xml><?xml version="1.0" encoding="utf-8"?>
<p:tagLst xmlns:p="http://schemas.openxmlformats.org/presentationml/2006/main">
  <p:tag name="KSO_WM_UNIT_INDEX" val="4"/>
  <p:tag name="KSO_WM_UNIT_TYPE" val="d"/>
  <p:tag name="KSO_WM_BEAUTIFY_FLAG" val="#wm#"/>
</p:tagLst>
</file>

<file path=ppt/tags/tag73.xml><?xml version="1.0" encoding="utf-8"?>
<p:tagLst xmlns:p="http://schemas.openxmlformats.org/presentationml/2006/main">
  <p:tag name="KSO_WM_UNIT_INDEX" val="5"/>
  <p:tag name="KSO_WM_UNIT_TYPE" val="d"/>
  <p:tag name="KSO_WM_BEAUTIFY_FLAG" val="#wm#"/>
</p:tagLst>
</file>

<file path=ppt/tags/tag74.xml><?xml version="1.0" encoding="utf-8"?>
<p:tagLst xmlns:p="http://schemas.openxmlformats.org/presentationml/2006/main">
  <p:tag name="KSO_WM_UNIT_INDEX" val="7"/>
  <p:tag name="KSO_WM_UNIT_TYPE" val="d"/>
  <p:tag name="KSO_WM_BEAUTIFY_FLAG" val="#wm#"/>
</p:tagLst>
</file>

<file path=ppt/tags/tag75.xml><?xml version="1.0" encoding="utf-8"?>
<p:tagLst xmlns:p="http://schemas.openxmlformats.org/presentationml/2006/main">
  <p:tag name="KSO_WM_UNIT_INDEX" val="8"/>
  <p:tag name="KSO_WM_UNIT_TYPE" val="d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78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81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82.xml><?xml version="1.0" encoding="utf-8"?>
<p:tagLst xmlns:p="http://schemas.openxmlformats.org/presentationml/2006/main">
  <p:tag name="KSO_WM_UNIT_INDEX" val="4"/>
  <p:tag name="KSO_WM_UNIT_TYPE" val="d"/>
  <p:tag name="KSO_WM_BEAUTIFY_FLAG" val="#wm#"/>
</p:tagLst>
</file>

<file path=ppt/tags/tag83.xml><?xml version="1.0" encoding="utf-8"?>
<p:tagLst xmlns:p="http://schemas.openxmlformats.org/presentationml/2006/main">
  <p:tag name="KSO_WM_UNIT_INDEX" val="5"/>
  <p:tag name="KSO_WM_UNIT_TYPE" val="d"/>
  <p:tag name="KSO_WM_BEAUTIFY_FLAG" val="#wm#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UNIT_PLACING_PICTURE_USER_VIEWPORT" val="{&quot;height&quot;:8047,&quot;width&quot;:10352}"/>
  <p:tag name="KSO_WM_UNIT_INDEX" val="1"/>
  <p:tag name="KSO_WM_UNIT_TYPE" val="d"/>
  <p:tag name="KSO_WM_BEAUTIFY_FLAG" val="#wm#"/>
</p:tagLst>
</file>

<file path=ppt/tags/tag86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87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88.xml><?xml version="1.0" encoding="utf-8"?>
<p:tagLst xmlns:p="http://schemas.openxmlformats.org/presentationml/2006/main">
  <p:tag name="KSO_WM_UNIT_INDEX" val="4"/>
  <p:tag name="KSO_WM_UNIT_TYPE" val="d"/>
  <p:tag name="KSO_WM_BEAUTIFY_FLAG" val="#wm#"/>
</p:tagLst>
</file>

<file path=ppt/tags/tag89.xml><?xml version="1.0" encoding="utf-8"?>
<p:tagLst xmlns:p="http://schemas.openxmlformats.org/presentationml/2006/main">
  <p:tag name="KSO_WM_UNIT_INDEX" val="5"/>
  <p:tag name="KSO_WM_UNIT_TYPE" val="d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92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93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94.xml><?xml version="1.0" encoding="utf-8"?>
<p:tagLst xmlns:p="http://schemas.openxmlformats.org/presentationml/2006/main">
  <p:tag name="KSO_WM_UNIT_INDEX" val="4"/>
  <p:tag name="KSO_WM_UNIT_TYPE" val="d"/>
  <p:tag name="KSO_WM_BEAUTIFY_FLAG" val="#wm#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UNIT_PLACING_PICTURE_USER_VIEWPORT" val="{&quot;height&quot;:10462,&quot;width&quot;:8998}"/>
  <p:tag name="KSO_WM_UNIT_INDEX" val="1"/>
  <p:tag name="KSO_WM_UNIT_TYPE" val="d"/>
  <p:tag name="KSO_WM_BEAUTIFY_FLAG" val="#wm#"/>
</p:tagLst>
</file>

<file path=ppt/tags/tag97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2234</Words>
  <Application>WPS 演示</Application>
  <PresentationFormat>宽屏</PresentationFormat>
  <Paragraphs>148</Paragraphs>
  <Slides>27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27</vt:i4>
      </vt:variant>
    </vt:vector>
  </HeadingPairs>
  <TitlesOfParts>
    <vt:vector size="59" baseType="lpstr">
      <vt:lpstr>Arial</vt:lpstr>
      <vt:lpstr>宋体</vt:lpstr>
      <vt:lpstr>Wingdings</vt:lpstr>
      <vt:lpstr>Wingdings</vt:lpstr>
      <vt:lpstr>Times New Roman</vt:lpstr>
      <vt:lpstr>微软雅黑</vt:lpstr>
      <vt:lpstr>Arial Unicode MS</vt:lpstr>
      <vt:lpstr>Calibri</vt:lpstr>
      <vt:lpstr>Wingdings 2</vt:lpstr>
      <vt:lpstr>WPS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Foundations of 
CS &amp; AI</vt:lpstr>
      <vt:lpstr>PowerPoint 演示文稿</vt:lpstr>
      <vt:lpstr>PowerPoint 演示文稿</vt:lpstr>
      <vt:lpstr>Who am I?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Who are you？</vt:lpstr>
      <vt:lpstr>Learning objectives</vt:lpstr>
      <vt:lpstr>Textbook（本命ほんめい）</vt:lpstr>
      <vt:lpstr>PowerPoint 演示文稿</vt:lpstr>
      <vt:lpstr>Resources</vt:lpstr>
      <vt:lpstr>Q &amp; A</vt:lpstr>
      <vt:lpstr>All learning is...</vt:lpstr>
      <vt:lpstr>Pretest</vt:lpstr>
      <vt:lpstr>Course Overview</vt:lpstr>
      <vt:lpstr>Student Evaluation</vt:lpstr>
      <vt:lpstr>Class Project</vt:lpstr>
      <vt:lpstr>Key Deliverables</vt:lpstr>
      <vt:lpstr>Modules</vt:lpstr>
      <vt:lpstr>Team up</vt:lpstr>
      <vt:lpstr>Evaluation</vt:lpstr>
      <vt:lpstr>Checklist  (what to do after class?)</vt:lpstr>
      <vt:lpstr>Let’s get started…...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赵丰年</cp:lastModifiedBy>
  <cp:revision>162</cp:revision>
  <dcterms:created xsi:type="dcterms:W3CDTF">2019-06-19T02:08:00Z</dcterms:created>
  <dcterms:modified xsi:type="dcterms:W3CDTF">2024-09-08T08:47:33Z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2052-12.1.0.17857</vt:lpwstr>
  </property>
  <property fmtid="{D5CDD505-2E9C-101B-9397-08002B2CF9AE}" pid="3" name="ICV">
    <vt:lpwstr>FFBE0CC5F3354480A64DED3A75BB0AFC_11</vt:lpwstr>
  </property>
</Properties>
</file>